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2" r:id="rId9"/>
    <p:sldId id="263" r:id="rId10"/>
    <p:sldId id="265" r:id="rId11"/>
    <p:sldId id="266" r:id="rId12"/>
    <p:sldId id="269" r:id="rId13"/>
    <p:sldId id="290" r:id="rId14"/>
    <p:sldId id="288" r:id="rId15"/>
    <p:sldId id="289" r:id="rId16"/>
    <p:sldId id="275" r:id="rId17"/>
    <p:sldId id="276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82" r:id="rId26"/>
    <p:sldId id="298" r:id="rId27"/>
    <p:sldId id="283" r:id="rId28"/>
    <p:sldId id="299" r:id="rId29"/>
    <p:sldId id="300" r:id="rId30"/>
    <p:sldId id="301" r:id="rId31"/>
    <p:sldId id="302" r:id="rId32"/>
    <p:sldId id="284" r:id="rId33"/>
    <p:sldId id="287" r:id="rId34"/>
    <p:sldId id="286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389" autoAdjust="0"/>
  </p:normalViewPr>
  <p:slideViewPr>
    <p:cSldViewPr>
      <p:cViewPr>
        <p:scale>
          <a:sx n="100" d="100"/>
          <a:sy n="100" d="100"/>
        </p:scale>
        <p:origin x="-10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5200399 рублей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спонсорские поступления от коммерческих организаций</c:v>
                </c:pt>
                <c:pt idx="1">
                  <c:v>частные пожетвования от физических лиц</c:v>
                </c:pt>
                <c:pt idx="2">
                  <c:v>из бюджета местных государстенных органов</c:v>
                </c:pt>
                <c:pt idx="3">
                  <c:v>собственная деятельность</c:v>
                </c:pt>
                <c:pt idx="4">
                  <c:v>траншы от других некоммерческих организаций (фондов)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2637000</c:v>
                </c:pt>
                <c:pt idx="1">
                  <c:v>884000</c:v>
                </c:pt>
                <c:pt idx="2">
                  <c:v>904000</c:v>
                </c:pt>
                <c:pt idx="3">
                  <c:v>627000</c:v>
                </c:pt>
                <c:pt idx="4">
                  <c:v>150000</c:v>
                </c:pt>
              </c:numCache>
            </c:numRef>
          </c:val>
        </c:ser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400"/>
            </a:pPr>
            <a:endParaRPr lang="ru-RU"/>
          </a:p>
        </c:txPr>
      </c:legendEntry>
      <c:layout>
        <c:manualLayout>
          <c:xMode val="edge"/>
          <c:yMode val="edge"/>
          <c:x val="0.67090429668513663"/>
          <c:y val="0.10650710511406339"/>
          <c:w val="0.31983644405560419"/>
          <c:h val="0.86492998947818756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Расходы</a:t>
            </a:r>
            <a:r>
              <a:rPr lang="en-US" dirty="0" smtClean="0"/>
              <a:t> </a:t>
            </a:r>
            <a:r>
              <a:rPr lang="ru-RU" dirty="0" smtClean="0"/>
              <a:t>4778682 </a:t>
            </a:r>
            <a:r>
              <a:rPr lang="ru-RU" baseline="0" dirty="0" smtClean="0"/>
              <a:t>рубля</a:t>
            </a:r>
            <a:endParaRPr lang="ru-RU" dirty="0"/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4778682 рубля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оплата труда</c:v>
                </c:pt>
                <c:pt idx="1">
                  <c:v>офис, ком.платежи, связь, транспорт, оборудование</c:v>
                </c:pt>
                <c:pt idx="2">
                  <c:v>налоги, взносы</c:v>
                </c:pt>
                <c:pt idx="3">
                  <c:v>обучающие поездки детей</c:v>
                </c:pt>
                <c:pt idx="4">
                  <c:v>благотворительные концерты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328000</c:v>
                </c:pt>
                <c:pt idx="1">
                  <c:v>333000</c:v>
                </c:pt>
                <c:pt idx="2">
                  <c:v>66000</c:v>
                </c:pt>
                <c:pt idx="3">
                  <c:v>2102000</c:v>
                </c:pt>
                <c:pt idx="4">
                  <c:v>1950000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0786797739239651"/>
          <c:y val="0.10802238461396391"/>
          <c:w val="0.29550625573643785"/>
          <c:h val="0.88572198998971896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A2473-BBC0-47C6-A936-E22887549ACA}" type="datetimeFigureOut">
              <a:rPr lang="ru-RU" smtClean="0"/>
              <a:pPr/>
              <a:t>14.07.2015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6A5251-3655-4ABA-A5DE-EF6F6DA6743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A5251-3655-4ABA-A5DE-EF6F6DA6743A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A5251-3655-4ABA-A5DE-EF6F6DA6743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A5251-3655-4ABA-A5DE-EF6F6DA6743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A5251-3655-4ABA-A5DE-EF6F6DA6743A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A5251-3655-4ABA-A5DE-EF6F6DA6743A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F455788-C2BE-4BBF-8475-F1E0B0A047E6}" type="datetime1">
              <a:rPr lang="ru-RU" smtClean="0"/>
              <a:pPr/>
              <a:t>14.07.2015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9DA6D6-85ED-42E7-A47C-8B4A2D586FD1}" type="datetime1">
              <a:rPr lang="ru-RU" smtClean="0"/>
              <a:pPr/>
              <a:t>14.07.2015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948388C5-67E8-4AE2-81EB-0A29DC5E371E}" type="datetime1">
              <a:rPr lang="ru-RU" smtClean="0"/>
              <a:pPr/>
              <a:t>14.07.2015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FDEC7F-3AC7-425B-B901-BF1BE473E813}" type="datetime1">
              <a:rPr lang="ru-RU" smtClean="0"/>
              <a:pPr/>
              <a:t>14.07.2015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459232-504E-49E5-B107-42C3F125EDAA}" type="datetime1">
              <a:rPr lang="ru-RU" smtClean="0"/>
              <a:pPr/>
              <a:t>14.07.2015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97E4C19-A5C3-460D-8BD8-117A73B883C1}" type="datetime1">
              <a:rPr lang="ru-RU" smtClean="0"/>
              <a:pPr/>
              <a:t>14.07.2015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C69B9D-D687-4B85-A57D-E82AFAB8D94C}" type="datetime1">
              <a:rPr lang="ru-RU" smtClean="0"/>
              <a:pPr/>
              <a:t>14.07.2015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33FF65-7CE5-4515-BED9-D2CE11A33414}" type="datetime1">
              <a:rPr lang="ru-RU" smtClean="0"/>
              <a:pPr/>
              <a:t>14.07.2015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F2AFF6C-A3FD-4CFF-8C39-6CF2E99AECD9}" type="datetime1">
              <a:rPr lang="ru-RU" smtClean="0"/>
              <a:pPr/>
              <a:t>14.07.2015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D5D920-DE95-401F-A3CF-B774948CCAE5}" type="datetime1">
              <a:rPr lang="ru-RU" smtClean="0"/>
              <a:pPr/>
              <a:t>14.07.2015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1868E0-AE30-4A46-8A2F-BD2E6AEC45A7}" type="datetime1">
              <a:rPr lang="ru-RU" smtClean="0"/>
              <a:pPr/>
              <a:t>14.07.2015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8AC1359F-41A7-4B05-8572-0D9AEB4CBC9E}" type="datetime1">
              <a:rPr lang="ru-RU" smtClean="0"/>
              <a:pPr/>
              <a:t>14.07.2015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obl.ru/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68761"/>
            <a:ext cx="7772400" cy="2331690"/>
          </a:xfrm>
        </p:spPr>
        <p:txBody>
          <a:bodyPr>
            <a:normAutofit/>
          </a:bodyPr>
          <a:lstStyle/>
          <a:p>
            <a:r>
              <a:rPr lang="ru-RU" dirty="0" smtClean="0"/>
              <a:t>Годовой отчет Детского Благотворительного фонда «Андрюша»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9600" dirty="0" smtClean="0"/>
              <a:t>201</a:t>
            </a:r>
            <a:r>
              <a:rPr lang="en-US" sz="9600" dirty="0" smtClean="0"/>
              <a:t>4</a:t>
            </a:r>
            <a:endParaRPr lang="ru-RU" sz="9600" dirty="0"/>
          </a:p>
        </p:txBody>
      </p:sp>
      <p:pic>
        <p:nvPicPr>
          <p:cNvPr id="5" name="Рисунок 4" descr="лого_фонда_Андрюша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99592" y="4149080"/>
            <a:ext cx="2755392" cy="24566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7643192" cy="936104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dirty="0" smtClean="0">
                <a:solidFill>
                  <a:srgbClr val="C00000"/>
                </a:solidFill>
              </a:rPr>
              <a:t>V</a:t>
            </a:r>
            <a:r>
              <a:rPr lang="ru-RU" sz="3200" dirty="0" smtClean="0">
                <a:solidFill>
                  <a:srgbClr val="C00000"/>
                </a:solidFill>
              </a:rPr>
              <a:t>Премия </a:t>
            </a:r>
            <a:r>
              <a:rPr lang="ru-RU" sz="3200" dirty="0" smtClean="0">
                <a:solidFill>
                  <a:srgbClr val="C00000"/>
                </a:solidFill>
              </a:rPr>
              <a:t>«</a:t>
            </a:r>
            <a:r>
              <a:rPr lang="ru-RU" sz="3200" dirty="0" smtClean="0">
                <a:solidFill>
                  <a:srgbClr val="C00000"/>
                </a:solidFill>
              </a:rPr>
              <a:t>Андрюша-201</a:t>
            </a:r>
            <a:r>
              <a:rPr lang="en-US" sz="3200" dirty="0" smtClean="0">
                <a:solidFill>
                  <a:srgbClr val="C00000"/>
                </a:solidFill>
              </a:rPr>
              <a:t>4</a:t>
            </a:r>
            <a:r>
              <a:rPr lang="ru-RU" sz="3200" dirty="0" smtClean="0">
                <a:solidFill>
                  <a:srgbClr val="C00000"/>
                </a:solidFill>
              </a:rPr>
              <a:t>»</a:t>
            </a:r>
            <a:r>
              <a:rPr lang="ru-RU" sz="3200" dirty="0" smtClean="0">
                <a:solidFill>
                  <a:srgbClr val="C00000"/>
                </a:solidFill>
              </a:rPr>
              <a:t/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гала-концерт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16832"/>
            <a:ext cx="7643192" cy="4657704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/>
              <a:t>Церемония награждения и праздничный благотворительный гала-концерт детей-лауреатов и звезд состоялась в Театре оперы и балеты </a:t>
            </a:r>
            <a:r>
              <a:rPr lang="ru-RU" sz="2400" dirty="0" err="1" smtClean="0"/>
              <a:t>им.М.И.Глинки</a:t>
            </a:r>
            <a:r>
              <a:rPr lang="ru-RU" sz="2400" dirty="0" smtClean="0"/>
              <a:t> Челябинска и собрала более </a:t>
            </a:r>
            <a:r>
              <a:rPr lang="ru-RU" sz="2400" dirty="0" smtClean="0">
                <a:solidFill>
                  <a:srgbClr val="C00000"/>
                </a:solidFill>
              </a:rPr>
              <a:t>900</a:t>
            </a:r>
            <a:r>
              <a:rPr lang="ru-RU" sz="2400" dirty="0" smtClean="0"/>
              <a:t> зрителей и более </a:t>
            </a:r>
            <a:r>
              <a:rPr lang="en-US" sz="2400" dirty="0" smtClean="0">
                <a:solidFill>
                  <a:srgbClr val="C00000"/>
                </a:solidFill>
              </a:rPr>
              <a:t>6</a:t>
            </a:r>
            <a:r>
              <a:rPr lang="ru-RU" sz="2400" dirty="0" smtClean="0">
                <a:solidFill>
                  <a:srgbClr val="C00000"/>
                </a:solidFill>
              </a:rPr>
              <a:t>00</a:t>
            </a:r>
            <a:r>
              <a:rPr lang="ru-RU" sz="2400" dirty="0" smtClean="0"/>
              <a:t> </a:t>
            </a:r>
            <a:r>
              <a:rPr lang="ru-RU" sz="2400" dirty="0" smtClean="0"/>
              <a:t>участников.</a:t>
            </a:r>
          </a:p>
          <a:p>
            <a:r>
              <a:rPr lang="ru-RU" sz="2400" dirty="0" smtClean="0"/>
              <a:t>На церемонии награждали победителей и выступили народные артисты России </a:t>
            </a:r>
            <a:r>
              <a:rPr lang="ru-RU" sz="2400" dirty="0" err="1" smtClean="0">
                <a:solidFill>
                  <a:srgbClr val="C00000"/>
                </a:solidFill>
              </a:rPr>
              <a:t>Андрис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Лиепа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smtClean="0"/>
              <a:t>и </a:t>
            </a:r>
            <a:r>
              <a:rPr lang="ru-RU" sz="2400" dirty="0" smtClean="0">
                <a:solidFill>
                  <a:srgbClr val="C00000"/>
                </a:solidFill>
              </a:rPr>
              <a:t>Юрий Розум </a:t>
            </a:r>
            <a:r>
              <a:rPr lang="ru-RU" sz="2400" dirty="0" smtClean="0"/>
              <a:t>(пианист), </a:t>
            </a:r>
            <a:r>
              <a:rPr lang="ru-RU" sz="2400" dirty="0" smtClean="0">
                <a:solidFill>
                  <a:srgbClr val="C00000"/>
                </a:solidFill>
              </a:rPr>
              <a:t>Чарли </a:t>
            </a:r>
            <a:r>
              <a:rPr lang="ru-RU" sz="2400" dirty="0" err="1" smtClean="0">
                <a:solidFill>
                  <a:srgbClr val="C00000"/>
                </a:solidFill>
              </a:rPr>
              <a:t>Армстронг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smtClean="0"/>
              <a:t>(джазовый музыкант), </a:t>
            </a:r>
            <a:r>
              <a:rPr lang="ru-RU" sz="2400" dirty="0" smtClean="0">
                <a:solidFill>
                  <a:srgbClr val="C00000"/>
                </a:solidFill>
              </a:rPr>
              <a:t>Игорь </a:t>
            </a:r>
            <a:r>
              <a:rPr lang="ru-RU" sz="2400" dirty="0" err="1" smtClean="0">
                <a:solidFill>
                  <a:srgbClr val="C00000"/>
                </a:solidFill>
              </a:rPr>
              <a:t>Манаширов</a:t>
            </a:r>
            <a:r>
              <a:rPr lang="ru-RU" sz="2400" dirty="0" smtClean="0"/>
              <a:t> (оперный и эстрадный певец), </a:t>
            </a:r>
            <a:r>
              <a:rPr lang="ru-RU" sz="2400" dirty="0" err="1" smtClean="0"/>
              <a:t>засл.аристка</a:t>
            </a:r>
            <a:r>
              <a:rPr lang="ru-RU" sz="2400" dirty="0" smtClean="0"/>
              <a:t> России </a:t>
            </a:r>
            <a:r>
              <a:rPr lang="ru-RU" sz="2400" dirty="0" smtClean="0">
                <a:solidFill>
                  <a:srgbClr val="C00000"/>
                </a:solidFill>
              </a:rPr>
              <a:t>Нина </a:t>
            </a:r>
            <a:r>
              <a:rPr lang="ru-RU" sz="2400" dirty="0" err="1" smtClean="0">
                <a:solidFill>
                  <a:srgbClr val="C00000"/>
                </a:solidFill>
              </a:rPr>
              <a:t>Шацкая</a:t>
            </a:r>
            <a:r>
              <a:rPr lang="ru-RU" sz="2400" dirty="0" smtClean="0">
                <a:solidFill>
                  <a:srgbClr val="C00000"/>
                </a:solidFill>
              </a:rPr>
              <a:t>, </a:t>
            </a:r>
            <a:r>
              <a:rPr lang="ru-RU" sz="2400" dirty="0" smtClean="0"/>
              <a:t>финалистка шоу «</a:t>
            </a:r>
            <a:r>
              <a:rPr lang="ru-RU" sz="2400" dirty="0" err="1" smtClean="0"/>
              <a:t>Голос.Дети</a:t>
            </a:r>
            <a:r>
              <a:rPr lang="ru-RU" sz="2400" dirty="0" smtClean="0"/>
              <a:t>» </a:t>
            </a:r>
            <a:r>
              <a:rPr lang="ru-RU" sz="2400" dirty="0" err="1" smtClean="0">
                <a:solidFill>
                  <a:srgbClr val="C00000"/>
                </a:solidFill>
              </a:rPr>
              <a:t>Рагда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Ханиева</a:t>
            </a:r>
            <a:r>
              <a:rPr lang="ru-RU" sz="2400" dirty="0" smtClean="0"/>
              <a:t>. Ведущий – </a:t>
            </a:r>
            <a:r>
              <a:rPr lang="ru-RU" sz="2400" dirty="0" err="1" smtClean="0"/>
              <a:t>засл.артист</a:t>
            </a:r>
            <a:r>
              <a:rPr lang="ru-RU" sz="2400" dirty="0" smtClean="0"/>
              <a:t> России </a:t>
            </a:r>
            <a:r>
              <a:rPr lang="ru-RU" sz="2400" dirty="0" smtClean="0">
                <a:solidFill>
                  <a:srgbClr val="C00000"/>
                </a:solidFill>
              </a:rPr>
              <a:t>Александр </a:t>
            </a:r>
            <a:r>
              <a:rPr lang="ru-RU" sz="2400" dirty="0" err="1" smtClean="0">
                <a:solidFill>
                  <a:srgbClr val="C00000"/>
                </a:solidFill>
              </a:rPr>
              <a:t>Олешко</a:t>
            </a:r>
            <a:r>
              <a:rPr lang="ru-RU" sz="2400" dirty="0" smtClean="0"/>
              <a:t>.</a:t>
            </a:r>
            <a:endParaRPr lang="ru-RU" sz="2400" dirty="0" smtClean="0"/>
          </a:p>
          <a:p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764704"/>
            <a:ext cx="5832648" cy="864096"/>
          </a:xfrm>
        </p:spPr>
        <p:txBody>
          <a:bodyPr>
            <a:noAutofit/>
          </a:bodyPr>
          <a:lstStyle/>
          <a:p>
            <a:pPr algn="r"/>
            <a:r>
              <a:rPr lang="en-US" sz="2800" dirty="0" smtClean="0">
                <a:solidFill>
                  <a:srgbClr val="C00000"/>
                </a:solidFill>
              </a:rPr>
              <a:t>V</a:t>
            </a:r>
            <a:r>
              <a:rPr lang="ru-RU" sz="2800" dirty="0" smtClean="0">
                <a:solidFill>
                  <a:srgbClr val="C00000"/>
                </a:solidFill>
              </a:rPr>
              <a:t>Премия </a:t>
            </a:r>
            <a:r>
              <a:rPr lang="ru-RU" sz="2800" dirty="0" smtClean="0">
                <a:solidFill>
                  <a:srgbClr val="C00000"/>
                </a:solidFill>
              </a:rPr>
              <a:t>«</a:t>
            </a:r>
            <a:r>
              <a:rPr lang="ru-RU" sz="2800" dirty="0" smtClean="0">
                <a:solidFill>
                  <a:srgbClr val="C00000"/>
                </a:solidFill>
              </a:rPr>
              <a:t>Андрюша-201</a:t>
            </a:r>
            <a:r>
              <a:rPr lang="en-US" sz="2800" dirty="0" smtClean="0">
                <a:solidFill>
                  <a:srgbClr val="C00000"/>
                </a:solidFill>
              </a:rPr>
              <a:t>4</a:t>
            </a:r>
            <a:r>
              <a:rPr lang="ru-RU" sz="2800" dirty="0" smtClean="0">
                <a:solidFill>
                  <a:srgbClr val="C00000"/>
                </a:solidFill>
              </a:rPr>
              <a:t>»</a:t>
            </a: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>гала-концерт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844824"/>
            <a:ext cx="7704856" cy="478362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/>
              <a:t>Во время организации концерта работали около </a:t>
            </a:r>
            <a:r>
              <a:rPr lang="ru-RU" sz="2000" dirty="0" smtClean="0">
                <a:solidFill>
                  <a:srgbClr val="C00000"/>
                </a:solidFill>
              </a:rPr>
              <a:t>200</a:t>
            </a:r>
            <a:r>
              <a:rPr lang="ru-RU" sz="2000" dirty="0" smtClean="0"/>
              <a:t> волонтеров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Церемония </a:t>
            </a:r>
            <a:r>
              <a:rPr lang="ru-RU" sz="2000" dirty="0" smtClean="0"/>
              <a:t>транслировалась в прямом эфире на сайте </a:t>
            </a:r>
            <a:r>
              <a:rPr lang="en-US" sz="2000" dirty="0" smtClean="0">
                <a:hlinkClick r:id="rId2"/>
              </a:rPr>
              <a:t>www.1obl.ru</a:t>
            </a:r>
            <a:r>
              <a:rPr lang="ru-RU" sz="2000" dirty="0" smtClean="0"/>
              <a:t>, где шло голосование на Приз зрительских симпатий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Телевизионная версия концерта была показана на телеканале </a:t>
            </a:r>
            <a:r>
              <a:rPr lang="ru-RU" sz="2000" dirty="0" smtClean="0">
                <a:solidFill>
                  <a:srgbClr val="C00000"/>
                </a:solidFill>
              </a:rPr>
              <a:t>ОТВ </a:t>
            </a: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Событие освещали более </a:t>
            </a:r>
            <a:r>
              <a:rPr lang="ru-RU" sz="2000" dirty="0" smtClean="0">
                <a:solidFill>
                  <a:srgbClr val="C00000"/>
                </a:solidFill>
              </a:rPr>
              <a:t>30</a:t>
            </a:r>
            <a:r>
              <a:rPr lang="ru-RU" sz="2000" dirty="0" smtClean="0"/>
              <a:t> СМИ, включая все телеканалы Челябинска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Для участия в проекте </a:t>
            </a:r>
            <a:r>
              <a:rPr lang="ru-RU" sz="2000" dirty="0" smtClean="0"/>
              <a:t>привлечено </a:t>
            </a:r>
            <a:r>
              <a:rPr lang="en-US" sz="2000" dirty="0" smtClean="0">
                <a:solidFill>
                  <a:srgbClr val="C00000"/>
                </a:solidFill>
              </a:rPr>
              <a:t>40</a:t>
            </a:r>
            <a:r>
              <a:rPr lang="ru-RU" sz="2000" dirty="0" smtClean="0"/>
              <a:t> партнеров, </a:t>
            </a:r>
            <a:r>
              <a:rPr lang="ru-RU" sz="2000" dirty="0" smtClean="0"/>
              <a:t>среди них – </a:t>
            </a:r>
            <a:r>
              <a:rPr lang="ru-RU" sz="2000" dirty="0" smtClean="0">
                <a:solidFill>
                  <a:srgbClr val="C00000"/>
                </a:solidFill>
              </a:rPr>
              <a:t>1</a:t>
            </a:r>
            <a:r>
              <a:rPr lang="en-US" sz="2000" dirty="0" smtClean="0">
                <a:solidFill>
                  <a:srgbClr val="C00000"/>
                </a:solidFill>
              </a:rPr>
              <a:t>8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smtClean="0"/>
              <a:t>коммерческих </a:t>
            </a:r>
            <a:r>
              <a:rPr lang="ru-RU" sz="2000" dirty="0" smtClean="0"/>
              <a:t>компаний, </a:t>
            </a:r>
            <a:r>
              <a:rPr lang="ru-RU" sz="2000" dirty="0" smtClean="0">
                <a:solidFill>
                  <a:srgbClr val="C00000"/>
                </a:solidFill>
              </a:rPr>
              <a:t>15</a:t>
            </a:r>
            <a:r>
              <a:rPr lang="ru-RU" sz="2000" dirty="0" smtClean="0"/>
              <a:t> </a:t>
            </a:r>
            <a:r>
              <a:rPr lang="ru-RU" sz="2000" dirty="0" smtClean="0"/>
              <a:t>СМИ</a:t>
            </a:r>
            <a:r>
              <a:rPr lang="ru-RU" sz="2000" dirty="0" smtClean="0"/>
              <a:t>, </a:t>
            </a:r>
            <a:r>
              <a:rPr lang="ru-RU" sz="2000" dirty="0" smtClean="0">
                <a:solidFill>
                  <a:srgbClr val="C00000"/>
                </a:solidFill>
              </a:rPr>
              <a:t>7</a:t>
            </a:r>
            <a:r>
              <a:rPr lang="ru-RU" sz="2000" dirty="0" smtClean="0"/>
              <a:t> некоммерческих организаций</a:t>
            </a: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Событие проходило при поддержке Правительства Челябинской области, Администрации города Челябинска, ЗСО Челябинской области</a:t>
            </a:r>
          </a:p>
          <a:p>
            <a:pPr>
              <a:buFont typeface="Arial" pitchFamily="34" charset="0"/>
              <a:buChar char="•"/>
            </a:pPr>
            <a:endParaRPr lang="ru-RU" sz="1800" dirty="0" smtClean="0"/>
          </a:p>
          <a:p>
            <a:pPr>
              <a:buFont typeface="Arial" pitchFamily="34" charset="0"/>
              <a:buChar char="•"/>
            </a:pPr>
            <a:endParaRPr lang="ru-RU" sz="1800" dirty="0" smtClean="0"/>
          </a:p>
          <a:p>
            <a:pPr>
              <a:buFont typeface="Arial" pitchFamily="34" charset="0"/>
              <a:buChar char="•"/>
            </a:pPr>
            <a:endParaRPr lang="ru-RU" sz="1800" dirty="0" smtClean="0"/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13" name="Содержимое 12"/>
          <p:cNvSpPr>
            <a:spLocks noGrp="1"/>
          </p:cNvSpPr>
          <p:nvPr>
            <p:ph sz="half" idx="1"/>
          </p:nvPr>
        </p:nvSpPr>
        <p:spPr>
          <a:xfrm>
            <a:off x="-252536" y="836713"/>
            <a:ext cx="252536" cy="6021288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V</a:t>
            </a:r>
            <a:r>
              <a:rPr lang="ru-RU" dirty="0" smtClean="0">
                <a:solidFill>
                  <a:srgbClr val="C00000"/>
                </a:solidFill>
              </a:rPr>
              <a:t>Премия </a:t>
            </a:r>
            <a:r>
              <a:rPr lang="ru-RU" dirty="0" smtClean="0">
                <a:solidFill>
                  <a:srgbClr val="C00000"/>
                </a:solidFill>
              </a:rPr>
              <a:t>«</a:t>
            </a:r>
            <a:r>
              <a:rPr lang="ru-RU" dirty="0" smtClean="0">
                <a:solidFill>
                  <a:srgbClr val="C00000"/>
                </a:solidFill>
              </a:rPr>
              <a:t>Андрюша-201</a:t>
            </a:r>
            <a:r>
              <a:rPr lang="en-US" dirty="0" smtClean="0">
                <a:solidFill>
                  <a:srgbClr val="C00000"/>
                </a:solidFill>
              </a:rPr>
              <a:t>4</a:t>
            </a:r>
            <a:r>
              <a:rPr lang="ru-RU" dirty="0" smtClean="0">
                <a:solidFill>
                  <a:srgbClr val="C00000"/>
                </a:solidFill>
              </a:rPr>
              <a:t>»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гала-концерт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ru-RU" dirty="0" smtClean="0"/>
              <a:t>Лауреатам вручены </a:t>
            </a:r>
            <a:r>
              <a:rPr lang="en-US" dirty="0" smtClean="0">
                <a:solidFill>
                  <a:srgbClr val="C00000"/>
                </a:solidFill>
              </a:rPr>
              <a:t>7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авторских статуэток «Мальчик, зажигающий звезды» и награды - призовые поездки </a:t>
            </a:r>
          </a:p>
          <a:p>
            <a:pPr lvl="0"/>
            <a:r>
              <a:rPr lang="ru-RU" dirty="0" smtClean="0"/>
              <a:t>члены «Золотого фонда» и преподаватели награждены дипломами и бесплатными приглашениями на </a:t>
            </a:r>
            <a:r>
              <a:rPr lang="ru-RU" dirty="0" smtClean="0"/>
              <a:t>концерт</a:t>
            </a:r>
            <a:endParaRPr lang="ru-RU" dirty="0" smtClean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7</a:t>
            </a:r>
            <a:r>
              <a:rPr lang="ru-RU" dirty="0" smtClean="0"/>
              <a:t> </a:t>
            </a:r>
            <a:r>
              <a:rPr lang="ru-RU" dirty="0" smtClean="0"/>
              <a:t>преподавателей лауреатов награждены денежными сертификатами на </a:t>
            </a:r>
            <a:r>
              <a:rPr lang="ru-RU" dirty="0" smtClean="0">
                <a:solidFill>
                  <a:srgbClr val="C00000"/>
                </a:solidFill>
              </a:rPr>
              <a:t>10 </a:t>
            </a:r>
            <a:r>
              <a:rPr lang="ru-RU" dirty="0" smtClean="0"/>
              <a:t>тысяч </a:t>
            </a:r>
            <a:r>
              <a:rPr lang="ru-RU" dirty="0" smtClean="0"/>
              <a:t>рублей</a:t>
            </a:r>
            <a:endParaRPr lang="en-US" dirty="0" smtClean="0"/>
          </a:p>
          <a:p>
            <a:pPr lvl="0"/>
            <a:r>
              <a:rPr lang="ru-RU" dirty="0" smtClean="0"/>
              <a:t>Обладатели специальных призов, Гран-при и Приза </a:t>
            </a:r>
            <a:r>
              <a:rPr lang="ru-RU" dirty="0" smtClean="0"/>
              <a:t>з</a:t>
            </a:r>
            <a:r>
              <a:rPr lang="ru-RU" dirty="0" smtClean="0"/>
              <a:t>рительских симпатий награждены призовыми обучающими поездками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V</a:t>
            </a:r>
            <a:r>
              <a:rPr lang="ru-RU" dirty="0" smtClean="0">
                <a:solidFill>
                  <a:srgbClr val="C00000"/>
                </a:solidFill>
              </a:rPr>
              <a:t>Премия «Андрюша-201</a:t>
            </a:r>
            <a:r>
              <a:rPr lang="en-US" dirty="0" smtClean="0">
                <a:solidFill>
                  <a:srgbClr val="C00000"/>
                </a:solidFill>
              </a:rPr>
              <a:t>4</a:t>
            </a:r>
            <a:r>
              <a:rPr lang="ru-RU" dirty="0" smtClean="0">
                <a:solidFill>
                  <a:srgbClr val="C00000"/>
                </a:solidFill>
              </a:rPr>
              <a:t>»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гала-концерт</a:t>
            </a:r>
            <a:endParaRPr lang="ru-RU" dirty="0"/>
          </a:p>
        </p:txBody>
      </p:sp>
      <p:pic>
        <p:nvPicPr>
          <p:cNvPr id="5" name="Содержимое 4" descr="премия-201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38300"/>
            <a:ext cx="7239000" cy="3589487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V</a:t>
            </a:r>
            <a:r>
              <a:rPr lang="ru-RU" dirty="0" smtClean="0">
                <a:solidFill>
                  <a:srgbClr val="C00000"/>
                </a:solidFill>
              </a:rPr>
              <a:t>Премия «Андрюша-201</a:t>
            </a:r>
            <a:r>
              <a:rPr lang="en-US" dirty="0" smtClean="0">
                <a:solidFill>
                  <a:srgbClr val="C00000"/>
                </a:solidFill>
              </a:rPr>
              <a:t>4</a:t>
            </a:r>
            <a:r>
              <a:rPr lang="ru-RU" dirty="0" smtClean="0">
                <a:solidFill>
                  <a:srgbClr val="C00000"/>
                </a:solidFill>
              </a:rPr>
              <a:t>»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гала-концерт</a:t>
            </a:r>
            <a:endParaRPr lang="ru-RU" dirty="0"/>
          </a:p>
        </p:txBody>
      </p:sp>
      <p:pic>
        <p:nvPicPr>
          <p:cNvPr id="6" name="Содержимое 5" descr="00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89948"/>
            <a:ext cx="3521075" cy="2346466"/>
          </a:xfrm>
        </p:spPr>
      </p:pic>
      <p:pic>
        <p:nvPicPr>
          <p:cNvPr id="7" name="Содержимое 6" descr="000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78300" y="2689948"/>
            <a:ext cx="3521075" cy="2346466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V</a:t>
            </a:r>
            <a:r>
              <a:rPr lang="ru-RU" dirty="0" smtClean="0">
                <a:solidFill>
                  <a:srgbClr val="C00000"/>
                </a:solidFill>
              </a:rPr>
              <a:t>Премия «Андрюша-201</a:t>
            </a:r>
            <a:r>
              <a:rPr lang="en-US" dirty="0" smtClean="0">
                <a:solidFill>
                  <a:srgbClr val="C00000"/>
                </a:solidFill>
              </a:rPr>
              <a:t>4</a:t>
            </a:r>
            <a:r>
              <a:rPr lang="ru-RU" dirty="0" smtClean="0">
                <a:solidFill>
                  <a:srgbClr val="C00000"/>
                </a:solidFill>
              </a:rPr>
              <a:t>»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гала-концерт</a:t>
            </a:r>
            <a:endParaRPr lang="ru-RU" dirty="0"/>
          </a:p>
        </p:txBody>
      </p:sp>
      <p:pic>
        <p:nvPicPr>
          <p:cNvPr id="5" name="Содержимое 4" descr="премия-1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926" y="2276872"/>
            <a:ext cx="8298522" cy="4152671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Призовые поездки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Премия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Андрюша-2014»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Награды </a:t>
            </a:r>
            <a:r>
              <a:rPr lang="en-US" dirty="0" smtClean="0"/>
              <a:t>V</a:t>
            </a:r>
            <a:r>
              <a:rPr lang="ru-RU" dirty="0" smtClean="0"/>
              <a:t>Премии </a:t>
            </a:r>
            <a:r>
              <a:rPr lang="ru-RU" dirty="0" smtClean="0"/>
              <a:t>«</a:t>
            </a:r>
            <a:r>
              <a:rPr lang="ru-RU" dirty="0" smtClean="0"/>
              <a:t>Андрюша-201</a:t>
            </a:r>
            <a:r>
              <a:rPr lang="en-US" dirty="0" smtClean="0"/>
              <a:t>4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Дети-лауреаты </a:t>
            </a:r>
            <a:r>
              <a:rPr lang="ru-RU" dirty="0" smtClean="0"/>
              <a:t>Премии и </a:t>
            </a:r>
            <a:r>
              <a:rPr lang="ru-RU" dirty="0" smtClean="0"/>
              <a:t>обладатели специальных </a:t>
            </a:r>
            <a:r>
              <a:rPr lang="ru-RU" dirty="0" smtClean="0"/>
              <a:t>призов </a:t>
            </a:r>
            <a:r>
              <a:rPr lang="ru-RU" dirty="0" smtClean="0"/>
              <a:t>повысили </a:t>
            </a:r>
            <a:r>
              <a:rPr lang="ru-RU" dirty="0" smtClean="0"/>
              <a:t>уровень своего мастерства, приняв участие в обучающих программах, международных конкурсах и </a:t>
            </a:r>
            <a:r>
              <a:rPr lang="ru-RU" dirty="0" smtClean="0"/>
              <a:t>фестивалях:</a:t>
            </a:r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Призовые поездки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Международная  летняя творческая школа под эгидой ЮНЕСКО "Новые имена" в г. </a:t>
            </a:r>
            <a:r>
              <a:rPr lang="ru-RU" dirty="0" smtClean="0"/>
              <a:t>Суздаль – 20 детей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5" name="Рисунок 4" descr="В Летней творческой школе Новые имена в Суздал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3429000"/>
            <a:ext cx="4464496" cy="3039015"/>
          </a:xfrm>
          <a:prstGeom prst="rect">
            <a:avLst/>
          </a:prstGeom>
        </p:spPr>
      </p:pic>
      <p:pic>
        <p:nvPicPr>
          <p:cNvPr id="7" name="Рисунок 6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5085184"/>
            <a:ext cx="2239460" cy="1451825"/>
          </a:xfrm>
          <a:prstGeom prst="rect">
            <a:avLst/>
          </a:prstGeom>
        </p:spPr>
      </p:pic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58670">
            <a:off x="505950" y="3679671"/>
            <a:ext cx="2404700" cy="159791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Призовые поездки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Поездка на</a:t>
            </a:r>
            <a:r>
              <a:rPr lang="ru-RU" b="1" dirty="0" smtClean="0"/>
              <a:t> </a:t>
            </a:r>
            <a:r>
              <a:rPr lang="ru-RU" dirty="0" smtClean="0"/>
              <a:t>Международный фестиваль "Земля. Театр. Дети"             г. </a:t>
            </a:r>
            <a:r>
              <a:rPr lang="ru-RU" dirty="0" smtClean="0"/>
              <a:t>Евпатория – 1 коллектив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5" name="Рисунок 4" descr="на фестивале в Евпатори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3356992"/>
            <a:ext cx="4283968" cy="321297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29600" cy="1349896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ДЕТСКИЙ БЛАГОТВОРИТЕЛЬНЫЙ ФОНД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В ПОДДЕРЖКУ ТАЛАНТЛИВЫХ ДЕТЕЙ </a:t>
            </a:r>
            <a:r>
              <a:rPr lang="ru-RU" sz="2400" b="1" dirty="0" smtClean="0">
                <a:solidFill>
                  <a:srgbClr val="C00000"/>
                </a:solidFill>
              </a:rPr>
              <a:t>«АНДРЮША»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ИМЕНИ АНДРЕЯ ЖАБОТИНСКОГО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4509120"/>
            <a:ext cx="8291264" cy="2160240"/>
          </a:xfrm>
        </p:spPr>
        <p:txBody>
          <a:bodyPr>
            <a:noAutofit/>
          </a:bodyPr>
          <a:lstStyle/>
          <a:p>
            <a:r>
              <a:rPr lang="ru-RU" sz="1100" dirty="0" smtClean="0"/>
              <a:t>Детский Благотворительный Фонд «Андрюша» поддерживает наиболее одаренных детей Южного Урала в сфере искусства.</a:t>
            </a:r>
          </a:p>
          <a:p>
            <a:r>
              <a:rPr lang="ru-RU" sz="1100" dirty="0" smtClean="0"/>
              <a:t>Фонд был создан в июле 2009 года в память о талантливом и светлом мальчике — Андрее Жаботинском его родителями — Юлией и Константином Жаботинскими.</a:t>
            </a:r>
          </a:p>
          <a:p>
            <a:r>
              <a:rPr lang="ru-RU" sz="1100" dirty="0" smtClean="0"/>
              <a:t>Направления деятельности фонда — те, в которых проявился талант Андрюши: танцы, вокал, актерское мастерство и живопись.</a:t>
            </a:r>
          </a:p>
          <a:p>
            <a:r>
              <a:rPr lang="ru-RU" sz="1100" dirty="0" smtClean="0"/>
              <a:t>Фонд «Андрюша» реализует благотворительные программы, представляет интересы талантливых детей и образовательных учреждений в культурных организациях, номинирует их на премии в области искусства, оказывает финансовую поддержку в получении образования и поездок детей на конкурсы, организует гастроли, концерты, творческие встречи, мастер-классы.</a:t>
            </a:r>
          </a:p>
          <a:p>
            <a:endParaRPr lang="ru-RU" sz="1100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771800" y="2204864"/>
            <a:ext cx="2736304" cy="2226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Призовые поездки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Поездка на Международный конкурс-фестиваль  в                                              </a:t>
            </a:r>
            <a:r>
              <a:rPr lang="ru-RU" dirty="0" smtClean="0"/>
              <a:t>Италию – 2 коллектива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5" name="Рисунок 4" descr="PB0502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521968"/>
            <a:ext cx="5004048" cy="3336032"/>
          </a:xfrm>
          <a:prstGeom prst="rect">
            <a:avLst/>
          </a:prstGeom>
        </p:spPr>
      </p:pic>
      <p:pic>
        <p:nvPicPr>
          <p:cNvPr id="6" name="Рисунок 5" descr="1235893_339704566235275_9070944426218366939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47974">
            <a:off x="4672608" y="3413375"/>
            <a:ext cx="4571999" cy="304323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Призовые поездки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 smtClean="0"/>
              <a:t>Поездка на Всероссийский открытый форум детского и юношеского экранного творчества «Бумеранг» во Всероссийском Детском Центре «Орленок</a:t>
            </a:r>
            <a:r>
              <a:rPr lang="ru-RU" sz="2000" dirty="0" smtClean="0"/>
              <a:t>», г</a:t>
            </a:r>
            <a:r>
              <a:rPr lang="ru-RU" sz="2000" dirty="0" smtClean="0"/>
              <a:t>. Туапсе, Краснодарский край   </a:t>
            </a:r>
            <a:r>
              <a:rPr lang="ru-RU" sz="2000" dirty="0" smtClean="0"/>
              <a:t>- 4 чел.                    </a:t>
            </a:r>
            <a:endParaRPr lang="ru-RU" sz="200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5" name="Рисунок 4" descr="на смене Бумеранг в ВДЦ Орленок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3356992"/>
            <a:ext cx="4320480" cy="3227026"/>
          </a:xfrm>
          <a:prstGeom prst="rect">
            <a:avLst/>
          </a:prstGeom>
        </p:spPr>
      </p:pic>
      <p:pic>
        <p:nvPicPr>
          <p:cNvPr id="6" name="Рисунок 5" descr="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76484">
            <a:off x="690698" y="4179871"/>
            <a:ext cx="3131840" cy="207433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Призовые поездки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Поездка в Париж с экскурсионной программой на 7 </a:t>
            </a:r>
            <a:r>
              <a:rPr lang="ru-RU" dirty="0" smtClean="0"/>
              <a:t>дней – 2 чел.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5" name="Рисунок 4" descr="В Париж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76120">
            <a:off x="6332021" y="2326648"/>
            <a:ext cx="2862064" cy="4293096"/>
          </a:xfrm>
          <a:prstGeom prst="rect">
            <a:avLst/>
          </a:prstGeom>
        </p:spPr>
      </p:pic>
      <p:pic>
        <p:nvPicPr>
          <p:cNvPr id="6" name="Рисунок 5" descr="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3429000"/>
            <a:ext cx="3587877" cy="321297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Призовые поездки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Путёвка в Школу путешественников Фёдора Конюхова на оз. Тургояк,                  г. Миасс </a:t>
            </a:r>
            <a:r>
              <a:rPr lang="ru-RU" dirty="0" smtClean="0"/>
              <a:t> - 1 коллектив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5" name="Рисунок 4" descr="В школе путешественников Федора Конюхов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3356992"/>
            <a:ext cx="4606303" cy="308064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Награды педагогам лауреатов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Сертификат 10 тыс. рублей – 7 чел.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5" name="Рисунок 4" descr="08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3501008"/>
            <a:ext cx="3901440" cy="259994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7516688" cy="2232248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Благотворительный литературно-музыкальный спектакль «Память о Солнце», посвященный Анне </a:t>
            </a:r>
            <a:r>
              <a:rPr lang="ru-RU" sz="2700" dirty="0" smtClean="0"/>
              <a:t>Ахматовой, </a:t>
            </a:r>
            <a:r>
              <a:rPr lang="ru-RU" sz="2700" dirty="0" smtClean="0"/>
              <a:t>с участием  заслуженных артисток России Ольга </a:t>
            </a:r>
            <a:r>
              <a:rPr lang="ru-RU" sz="2700" dirty="0" err="1" smtClean="0"/>
              <a:t>Кабо</a:t>
            </a:r>
            <a:r>
              <a:rPr lang="ru-RU" sz="2700" dirty="0" smtClean="0"/>
              <a:t> и Нины </a:t>
            </a:r>
            <a:r>
              <a:rPr lang="ru-RU" sz="2700" dirty="0" err="1" smtClean="0"/>
              <a:t>Шацкой</a:t>
            </a:r>
            <a:r>
              <a:rPr lang="ru-RU" sz="2700" dirty="0" smtClean="0"/>
              <a:t> </a:t>
            </a:r>
            <a:endParaRPr lang="ru-RU" dirty="0"/>
          </a:p>
        </p:txBody>
      </p:sp>
      <p:pic>
        <p:nvPicPr>
          <p:cNvPr id="7" name="Содержимое 6" descr="Каб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15760"/>
            <a:ext cx="7239000" cy="363456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239000" cy="2520280"/>
          </a:xfrm>
        </p:spPr>
        <p:txBody>
          <a:bodyPr>
            <a:normAutofit/>
          </a:bodyPr>
          <a:lstStyle/>
          <a:p>
            <a:r>
              <a:rPr lang="ru-RU" sz="2700" dirty="0" smtClean="0"/>
              <a:t>Благотворительный литературно-музыкальный спектакль «Память о Солнце», посвященный Анне Ахматовой с участием  заслуженных артисток России Ольга </a:t>
            </a:r>
            <a:r>
              <a:rPr lang="ru-RU" sz="2700" dirty="0" err="1" smtClean="0"/>
              <a:t>Кабо</a:t>
            </a:r>
            <a:r>
              <a:rPr lang="ru-RU" sz="2700" dirty="0" smtClean="0"/>
              <a:t> и Нины </a:t>
            </a:r>
            <a:r>
              <a:rPr lang="ru-RU" sz="2700" dirty="0" err="1" smtClean="0"/>
              <a:t>Шацкой</a:t>
            </a:r>
            <a:endParaRPr lang="ru-RU" sz="27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3284984"/>
            <a:ext cx="7560840" cy="2664296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/>
              <a:t>Собрано </a:t>
            </a:r>
            <a:r>
              <a:rPr lang="ru-RU" sz="2000" dirty="0" smtClean="0">
                <a:solidFill>
                  <a:srgbClr val="C00000"/>
                </a:solidFill>
              </a:rPr>
              <a:t>1 027 000 </a:t>
            </a:r>
            <a:r>
              <a:rPr lang="ru-RU" sz="2000" dirty="0" smtClean="0"/>
              <a:t>рублей на реализацию программ фонда;</a:t>
            </a:r>
          </a:p>
          <a:p>
            <a:r>
              <a:rPr lang="ru-RU" sz="2000" dirty="0" smtClean="0"/>
              <a:t>более </a:t>
            </a:r>
            <a:r>
              <a:rPr lang="ru-RU" sz="2000" dirty="0" smtClean="0">
                <a:solidFill>
                  <a:srgbClr val="C00000"/>
                </a:solidFill>
              </a:rPr>
              <a:t>200</a:t>
            </a:r>
            <a:r>
              <a:rPr lang="ru-RU" sz="2000" dirty="0" smtClean="0"/>
              <a:t> детей и преподавателей бесплатно посетили спектакль;</a:t>
            </a:r>
          </a:p>
          <a:p>
            <a:r>
              <a:rPr lang="ru-RU" sz="2000" dirty="0" smtClean="0"/>
              <a:t>зрители </a:t>
            </a:r>
            <a:r>
              <a:rPr lang="ru-RU" sz="2000" dirty="0" smtClean="0"/>
              <a:t>Челябинска </a:t>
            </a:r>
            <a:r>
              <a:rPr lang="ru-RU" sz="2000" dirty="0" smtClean="0"/>
              <a:t>(более </a:t>
            </a:r>
            <a:r>
              <a:rPr lang="ru-RU" sz="2000" dirty="0" smtClean="0">
                <a:solidFill>
                  <a:srgbClr val="C00000"/>
                </a:solidFill>
              </a:rPr>
              <a:t>900</a:t>
            </a:r>
            <a:r>
              <a:rPr lang="ru-RU" sz="2000" dirty="0" smtClean="0"/>
              <a:t>) познакомились с ярким культурным событием;</a:t>
            </a:r>
          </a:p>
          <a:p>
            <a:r>
              <a:rPr lang="ru-RU" sz="2000" dirty="0" smtClean="0"/>
              <a:t>работало более </a:t>
            </a:r>
            <a:r>
              <a:rPr lang="ru-RU" sz="2000" dirty="0" smtClean="0">
                <a:solidFill>
                  <a:srgbClr val="C00000"/>
                </a:solidFill>
              </a:rPr>
              <a:t>5</a:t>
            </a:r>
            <a:r>
              <a:rPr lang="ru-RU" sz="2000" dirty="0" smtClean="0"/>
              <a:t>0 волонтеров;</a:t>
            </a:r>
          </a:p>
          <a:p>
            <a:r>
              <a:rPr lang="ru-RU" sz="2000" dirty="0" smtClean="0"/>
              <a:t>привлечено более </a:t>
            </a:r>
            <a:r>
              <a:rPr lang="ru-RU" sz="2000" dirty="0" smtClean="0">
                <a:solidFill>
                  <a:srgbClr val="C00000"/>
                </a:solidFill>
              </a:rPr>
              <a:t>20</a:t>
            </a:r>
            <a:r>
              <a:rPr lang="ru-RU" sz="2000" dirty="0" smtClean="0"/>
              <a:t>-ти партнеров - коммерческих организаций и СМИ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39000" cy="1728192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Участие в Международном Концерте Мира, посвященном миру без ядерного оружия в Париже (Штаб-квартире ЮНЕСКО</a:t>
            </a:r>
            <a:r>
              <a:rPr lang="ru-RU" sz="3100" dirty="0" smtClean="0"/>
              <a:t>)</a:t>
            </a:r>
            <a:endParaRPr lang="ru-RU" dirty="0"/>
          </a:p>
        </p:txBody>
      </p:sp>
      <p:pic>
        <p:nvPicPr>
          <p:cNvPr id="5" name="Содержимое 4" descr="концерты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29068" y="4023517"/>
            <a:ext cx="95263" cy="19053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7" name="Рисунок 6" descr="Париж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32856"/>
            <a:ext cx="9144000" cy="455688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Участие в Международном Концерте Мира, посвященном миру без ядерного оружия в Париже (Штаб-квартире ЮНЕСКО)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2204864"/>
            <a:ext cx="7344816" cy="4369672"/>
          </a:xfrm>
        </p:spPr>
        <p:txBody>
          <a:bodyPr>
            <a:normAutofit fontScale="92500" lnSpcReduction="10000"/>
          </a:bodyPr>
          <a:lstStyle/>
          <a:p>
            <a:r>
              <a:rPr lang="ru-RU" sz="2600" dirty="0" smtClean="0">
                <a:solidFill>
                  <a:srgbClr val="C00000"/>
                </a:solidFill>
              </a:rPr>
              <a:t>2</a:t>
            </a:r>
            <a:r>
              <a:rPr lang="ru-RU" sz="2600" dirty="0" smtClean="0"/>
              <a:t> </a:t>
            </a:r>
            <a:r>
              <a:rPr lang="ru-RU" sz="2600" dirty="0" smtClean="0"/>
              <a:t>талантливых детей Челябинской области </a:t>
            </a:r>
            <a:r>
              <a:rPr lang="ru-RU" sz="2600" dirty="0" smtClean="0"/>
              <a:t>посетили </a:t>
            </a:r>
            <a:r>
              <a:rPr lang="ru-RU" sz="2600" dirty="0" smtClean="0"/>
              <a:t>значимые культурные события, познакомились с культурой других стран и городов, завязали дружеские и профессиональные связи;</a:t>
            </a:r>
          </a:p>
          <a:p>
            <a:r>
              <a:rPr lang="ru-RU" sz="2600" dirty="0" smtClean="0"/>
              <a:t>по результатам поездок проведены дружеские встречи с другими детьми фонда и преподавателями, показаны фотографии, видеоматериалы.</a:t>
            </a:r>
          </a:p>
          <a:p>
            <a:r>
              <a:rPr lang="ru-RU" sz="2600" dirty="0" smtClean="0"/>
              <a:t>дети-участники </a:t>
            </a:r>
            <a:r>
              <a:rPr lang="ru-RU" sz="2600" dirty="0" smtClean="0"/>
              <a:t>получили важный профессиональный опыт выступлений в международных концертах;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39000" cy="14401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Обучение в Школе вокального мастерства Елены </a:t>
            </a:r>
            <a:r>
              <a:rPr lang="ru-RU" dirty="0" smtClean="0"/>
              <a:t>Образцовой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44824"/>
            <a:ext cx="7239000" cy="461091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3</a:t>
            </a:r>
            <a:r>
              <a:rPr lang="ru-RU" sz="2000" dirty="0" smtClean="0"/>
              <a:t> детей и </a:t>
            </a:r>
            <a:r>
              <a:rPr lang="ru-RU" sz="2000" dirty="0" smtClean="0">
                <a:solidFill>
                  <a:srgbClr val="C00000"/>
                </a:solidFill>
              </a:rPr>
              <a:t>2</a:t>
            </a:r>
            <a:r>
              <a:rPr lang="ru-RU" sz="2000" dirty="0" smtClean="0"/>
              <a:t> преподавателя повысили уровень мастерства, приняв участие в </a:t>
            </a:r>
            <a:r>
              <a:rPr lang="ru-RU" sz="2000" dirty="0" smtClean="0"/>
              <a:t>Школе вокального мастерства Елены </a:t>
            </a:r>
            <a:r>
              <a:rPr lang="ru-RU" sz="2000" dirty="0" smtClean="0"/>
              <a:t>Образцовой в Москве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5" name="Рисунок 4" descr="школа Образцово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2996952"/>
            <a:ext cx="5616624" cy="315935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6561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Основная цель Фонда — адресная помощь юным талантам, живущим на Южном Урале.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97152"/>
            <a:ext cx="8229600" cy="177738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Мы хотим, чтобы каждый ребенок, наделенный талантом и целеустремленностью, имел возможность проложить свой путь в искусстве, вырасти в настоящую звезду!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5" name="Рисунок 4" descr="Знак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707904" y="2492896"/>
            <a:ext cx="2304256" cy="230425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7239000" cy="1800200"/>
          </a:xfrm>
        </p:spPr>
        <p:txBody>
          <a:bodyPr>
            <a:normAutofit/>
          </a:bodyPr>
          <a:lstStyle/>
          <a:p>
            <a:r>
              <a:rPr lang="ru-RU" dirty="0" smtClean="0"/>
              <a:t>Концерт «Звездочки фонда «Андрюша» - родному городу!»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49424"/>
            <a:ext cx="7427168" cy="1179576"/>
          </a:xfrm>
        </p:spPr>
        <p:txBody>
          <a:bodyPr>
            <a:normAutofit fontScale="85000" lnSpcReduction="10000"/>
          </a:bodyPr>
          <a:lstStyle/>
          <a:p>
            <a:r>
              <a:rPr lang="ru-RU" sz="2000" dirty="0" smtClean="0"/>
              <a:t>Более </a:t>
            </a:r>
            <a:r>
              <a:rPr lang="ru-RU" sz="2000" dirty="0" smtClean="0">
                <a:solidFill>
                  <a:srgbClr val="C00000"/>
                </a:solidFill>
              </a:rPr>
              <a:t>200</a:t>
            </a:r>
            <a:r>
              <a:rPr lang="ru-RU" sz="2000" dirty="0" smtClean="0"/>
              <a:t> </a:t>
            </a:r>
            <a:r>
              <a:rPr lang="ru-RU" sz="2000" dirty="0" smtClean="0"/>
              <a:t>детей </a:t>
            </a:r>
            <a:r>
              <a:rPr lang="ru-RU" sz="2000" dirty="0" smtClean="0"/>
              <a:t>выступили </a:t>
            </a:r>
            <a:r>
              <a:rPr lang="ru-RU" sz="2000" dirty="0" smtClean="0"/>
              <a:t>на главной площади города - это отчетный концерт о достижениях во время летнего обучения.</a:t>
            </a:r>
          </a:p>
          <a:p>
            <a:r>
              <a:rPr lang="ru-RU" sz="2000" dirty="0" smtClean="0"/>
              <a:t>Более </a:t>
            </a:r>
            <a:r>
              <a:rPr lang="ru-RU" sz="2000" dirty="0" smtClean="0">
                <a:solidFill>
                  <a:srgbClr val="C00000"/>
                </a:solidFill>
              </a:rPr>
              <a:t>3000</a:t>
            </a:r>
            <a:r>
              <a:rPr lang="ru-RU" sz="2000" dirty="0" smtClean="0"/>
              <a:t> зрителей </a:t>
            </a:r>
            <a:r>
              <a:rPr lang="ru-RU" sz="2000" dirty="0" smtClean="0"/>
              <a:t>посетили концерт </a:t>
            </a:r>
            <a:r>
              <a:rPr lang="ru-RU" sz="2000" dirty="0" smtClean="0"/>
              <a:t>- </a:t>
            </a:r>
            <a:r>
              <a:rPr lang="ru-RU" sz="2000" dirty="0" smtClean="0"/>
              <a:t>узнали </a:t>
            </a:r>
            <a:r>
              <a:rPr lang="ru-RU" sz="2000" dirty="0" smtClean="0"/>
              <a:t>о деятельности и программах </a:t>
            </a:r>
            <a:r>
              <a:rPr lang="ru-RU" sz="2000" dirty="0" smtClean="0"/>
              <a:t>фонда по поддержке талантливых детей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5" name="Рисунок 4" descr="DSC048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580684"/>
            <a:ext cx="4932040" cy="3277316"/>
          </a:xfrm>
          <a:prstGeom prst="rect">
            <a:avLst/>
          </a:prstGeom>
        </p:spPr>
      </p:pic>
      <p:pic>
        <p:nvPicPr>
          <p:cNvPr id="6" name="Рисунок 5" descr="DSC04754111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4149080"/>
            <a:ext cx="3312368" cy="220225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39000" cy="19442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Участие в городских и областных благотворительных мероприятиях </a:t>
            </a:r>
            <a:endParaRPr lang="ru-RU" dirty="0"/>
          </a:p>
        </p:txBody>
      </p:sp>
      <p:pic>
        <p:nvPicPr>
          <p:cNvPr id="5" name="Содержимое 4" descr="DSC0467511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420888"/>
            <a:ext cx="3915061" cy="260295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6" name="Рисунок 5" descr="DSC046651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2204864"/>
            <a:ext cx="3670380" cy="2440280"/>
          </a:xfrm>
          <a:prstGeom prst="rect">
            <a:avLst/>
          </a:prstGeom>
        </p:spPr>
      </p:pic>
      <p:pic>
        <p:nvPicPr>
          <p:cNvPr id="7" name="Рисунок 6" descr="DSC04822111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4293096"/>
            <a:ext cx="3194981" cy="2124207"/>
          </a:xfrm>
          <a:prstGeom prst="rect">
            <a:avLst/>
          </a:prstGeom>
        </p:spPr>
      </p:pic>
      <p:pic>
        <p:nvPicPr>
          <p:cNvPr id="8" name="Рисунок 7" descr="10846235_10204198865989515_649828358767368949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4293096"/>
            <a:ext cx="3320308" cy="219970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239000" cy="1143000"/>
          </a:xfrm>
        </p:spPr>
        <p:txBody>
          <a:bodyPr/>
          <a:lstStyle/>
          <a:p>
            <a:r>
              <a:rPr lang="ru-RU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Спасибо!</a:t>
            </a:r>
            <a:endParaRPr lang="ru-RU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Содержимое 6" descr="партнеры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15772"/>
            <a:ext cx="7239000" cy="3634544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Финансовый отчет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9725"/>
          <a:ext cx="7239000" cy="4846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Финансовый отчет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95288" y="2276475"/>
          <a:ext cx="8280400" cy="4060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Проекты в </a:t>
            </a:r>
            <a:r>
              <a:rPr lang="ru-RU" dirty="0" smtClean="0">
                <a:solidFill>
                  <a:srgbClr val="C00000"/>
                </a:solidFill>
              </a:rPr>
              <a:t>201</a:t>
            </a:r>
            <a:r>
              <a:rPr lang="en-US" dirty="0" smtClean="0">
                <a:solidFill>
                  <a:srgbClr val="C00000"/>
                </a:solidFill>
              </a:rPr>
              <a:t>4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rgbClr val="C00000"/>
                </a:solidFill>
              </a:rPr>
              <a:t>году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Проекты, осуществленные Детским Благотворительным фондом «Андрюшей» в рамках   Программы поддержки юных талантов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9776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В </a:t>
            </a:r>
            <a:r>
              <a:rPr lang="ru-RU" dirty="0" smtClean="0">
                <a:solidFill>
                  <a:srgbClr val="C00000"/>
                </a:solidFill>
              </a:rPr>
              <a:t>201</a:t>
            </a:r>
            <a:r>
              <a:rPr lang="en-US" dirty="0" smtClean="0">
                <a:solidFill>
                  <a:srgbClr val="C00000"/>
                </a:solidFill>
              </a:rPr>
              <a:t>4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rgbClr val="C00000"/>
                </a:solidFill>
              </a:rPr>
              <a:t>году состоялись: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2816"/>
            <a:ext cx="7499176" cy="3960440"/>
          </a:xfrm>
        </p:spPr>
        <p:txBody>
          <a:bodyPr>
            <a:normAutofit fontScale="85000" lnSpcReduction="10000"/>
          </a:bodyPr>
          <a:lstStyle/>
          <a:p>
            <a:r>
              <a:rPr lang="ru-RU" sz="2000" dirty="0" smtClean="0"/>
              <a:t>Благотворительный литературно-музыкальный спектакль «Память о Солнце», посвященный Анне </a:t>
            </a:r>
            <a:r>
              <a:rPr lang="ru-RU" sz="2000" dirty="0" smtClean="0"/>
              <a:t>Ахматовой, </a:t>
            </a:r>
            <a:r>
              <a:rPr lang="ru-RU" sz="2000" dirty="0" smtClean="0"/>
              <a:t>с участием  заслуженных артисток России Ольга </a:t>
            </a:r>
            <a:r>
              <a:rPr lang="ru-RU" sz="2000" dirty="0" err="1" smtClean="0"/>
              <a:t>Кабо</a:t>
            </a:r>
            <a:r>
              <a:rPr lang="ru-RU" sz="2000" dirty="0" smtClean="0"/>
              <a:t> и Нины </a:t>
            </a:r>
            <a:r>
              <a:rPr lang="ru-RU" sz="2000" dirty="0" err="1" smtClean="0"/>
              <a:t>Шацкой</a:t>
            </a:r>
            <a:r>
              <a:rPr lang="ru-RU" sz="2000" dirty="0" smtClean="0"/>
              <a:t> </a:t>
            </a:r>
            <a:endParaRPr lang="en-US" sz="2000" dirty="0" smtClean="0"/>
          </a:p>
          <a:p>
            <a:r>
              <a:rPr lang="ru-RU" sz="2100" dirty="0" smtClean="0"/>
              <a:t>Участие в Международном Концерте </a:t>
            </a:r>
            <a:r>
              <a:rPr lang="ru-RU" sz="2100" dirty="0" smtClean="0"/>
              <a:t>Мира, </a:t>
            </a:r>
            <a:r>
              <a:rPr lang="ru-RU" sz="2100" dirty="0" smtClean="0"/>
              <a:t>посвященном </a:t>
            </a:r>
            <a:r>
              <a:rPr lang="ru-RU" sz="2100" dirty="0" smtClean="0"/>
              <a:t>миру без ядерного оружия </a:t>
            </a:r>
            <a:r>
              <a:rPr lang="ru-RU" sz="2100" dirty="0" smtClean="0"/>
              <a:t>в Штаб-квартире ЮНЕСКО в Париже</a:t>
            </a:r>
            <a:endParaRPr lang="en-US" sz="2100" dirty="0" smtClean="0"/>
          </a:p>
          <a:p>
            <a:r>
              <a:rPr lang="en-US" sz="2000" dirty="0" smtClean="0"/>
              <a:t>V </a:t>
            </a:r>
            <a:r>
              <a:rPr lang="ru-RU" sz="2000" dirty="0" smtClean="0"/>
              <a:t>Премия </a:t>
            </a:r>
            <a:r>
              <a:rPr lang="ru-RU" sz="2000" dirty="0" smtClean="0"/>
              <a:t>«</a:t>
            </a:r>
            <a:r>
              <a:rPr lang="ru-RU" sz="2000" dirty="0" smtClean="0"/>
              <a:t>Андрюша-201</a:t>
            </a:r>
            <a:r>
              <a:rPr lang="en-US" sz="2000" dirty="0" smtClean="0"/>
              <a:t>4</a:t>
            </a:r>
            <a:r>
              <a:rPr lang="ru-RU" sz="2000" dirty="0" smtClean="0"/>
              <a:t>» </a:t>
            </a:r>
            <a:r>
              <a:rPr lang="ru-RU" sz="2000" dirty="0" smtClean="0"/>
              <a:t>для юных талантов в области искусства</a:t>
            </a:r>
          </a:p>
          <a:p>
            <a:pPr lvl="1"/>
            <a:r>
              <a:rPr lang="ru-RU" sz="1800" dirty="0" smtClean="0"/>
              <a:t>Конкурс на «Премию </a:t>
            </a:r>
            <a:r>
              <a:rPr lang="ru-RU" sz="1800" dirty="0" smtClean="0"/>
              <a:t>Андрюша-2014»</a:t>
            </a:r>
            <a:endParaRPr lang="ru-RU" sz="1400" dirty="0" smtClean="0">
              <a:solidFill>
                <a:srgbClr val="C00000"/>
              </a:solidFill>
            </a:endParaRPr>
          </a:p>
          <a:p>
            <a:pPr lvl="1"/>
            <a:r>
              <a:rPr lang="ru-RU" sz="1800" dirty="0" smtClean="0"/>
              <a:t>Гала-концерт Премии «</a:t>
            </a:r>
            <a:r>
              <a:rPr lang="ru-RU" sz="1800" dirty="0" smtClean="0"/>
              <a:t>Андрюша-2014»</a:t>
            </a:r>
            <a:endParaRPr lang="ru-RU" sz="1800" dirty="0" smtClean="0"/>
          </a:p>
          <a:p>
            <a:pPr lvl="1"/>
            <a:r>
              <a:rPr lang="ru-RU" sz="1800" dirty="0" smtClean="0"/>
              <a:t>Призовые </a:t>
            </a:r>
            <a:r>
              <a:rPr lang="ru-RU" sz="1800" dirty="0" smtClean="0"/>
              <a:t>поездки Премии «</a:t>
            </a:r>
            <a:r>
              <a:rPr lang="ru-RU" sz="1800" dirty="0" smtClean="0"/>
              <a:t>Андрюша-2014»</a:t>
            </a:r>
            <a:endParaRPr lang="ru-RU" sz="1800" dirty="0" smtClean="0"/>
          </a:p>
          <a:p>
            <a:r>
              <a:rPr lang="ru-RU" sz="2000" dirty="0" smtClean="0"/>
              <a:t>Обучение </a:t>
            </a:r>
            <a:r>
              <a:rPr lang="ru-RU" sz="2000" dirty="0" smtClean="0"/>
              <a:t>в Школе вокального мастерства Елены Образцовой</a:t>
            </a:r>
          </a:p>
          <a:p>
            <a:r>
              <a:rPr lang="ru-RU" sz="2000" dirty="0" smtClean="0"/>
              <a:t>Концерт «Звездочки фонда «Андрюша» - любимому городу!» </a:t>
            </a:r>
          </a:p>
          <a:p>
            <a:r>
              <a:rPr lang="ru-RU" sz="2000" dirty="0" smtClean="0"/>
              <a:t>Участие в других мероприятиях</a:t>
            </a:r>
          </a:p>
          <a:p>
            <a:pPr>
              <a:buNone/>
            </a:pPr>
            <a:endParaRPr lang="ru-RU" sz="2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3438128"/>
          </a:xfrm>
        </p:spPr>
        <p:txBody>
          <a:bodyPr>
            <a:normAutofit/>
          </a:bodyPr>
          <a:lstStyle/>
          <a:p>
            <a:pPr algn="ctr"/>
            <a:r>
              <a:rPr lang="ru-RU" sz="9600" dirty="0" smtClean="0">
                <a:solidFill>
                  <a:srgbClr val="C00000"/>
                </a:solidFill>
              </a:rPr>
              <a:t>итоги</a:t>
            </a:r>
            <a:endParaRPr lang="ru-RU" sz="9600" dirty="0">
              <a:solidFill>
                <a:srgbClr val="C0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V</a:t>
            </a:r>
            <a:r>
              <a:rPr lang="ru-RU" b="1" dirty="0" smtClean="0">
                <a:solidFill>
                  <a:srgbClr val="C00000"/>
                </a:solidFill>
              </a:rPr>
              <a:t> Юбилейная Премия </a:t>
            </a: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 smtClean="0">
                <a:solidFill>
                  <a:srgbClr val="C00000"/>
                </a:solidFill>
              </a:rPr>
              <a:t>Андрюша-201</a:t>
            </a:r>
            <a:r>
              <a:rPr lang="en-US" b="1" dirty="0" smtClean="0">
                <a:solidFill>
                  <a:srgbClr val="C00000"/>
                </a:solidFill>
              </a:rPr>
              <a:t>4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555776" y="2060848"/>
            <a:ext cx="4032448" cy="2736304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6" name="Рисунок 5" descr="10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1280" y="2129028"/>
            <a:ext cx="3901440" cy="259994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52736"/>
            <a:ext cx="7956376" cy="927058"/>
          </a:xfrm>
        </p:spPr>
        <p:txBody>
          <a:bodyPr>
            <a:noAutofit/>
          </a:bodyPr>
          <a:lstStyle/>
          <a:p>
            <a:pPr algn="r"/>
            <a:r>
              <a:rPr lang="en-US" sz="2800" dirty="0" smtClean="0">
                <a:solidFill>
                  <a:srgbClr val="C00000"/>
                </a:solidFill>
              </a:rPr>
              <a:t>V</a:t>
            </a:r>
            <a:r>
              <a:rPr lang="ru-RU" sz="2800" dirty="0" smtClean="0">
                <a:solidFill>
                  <a:srgbClr val="C00000"/>
                </a:solidFill>
              </a:rPr>
              <a:t>Премия </a:t>
            </a:r>
            <a:r>
              <a:rPr lang="ru-RU" sz="2800" dirty="0" smtClean="0">
                <a:solidFill>
                  <a:srgbClr val="C00000"/>
                </a:solidFill>
              </a:rPr>
              <a:t>«</a:t>
            </a:r>
            <a:r>
              <a:rPr lang="ru-RU" sz="2800" dirty="0" smtClean="0">
                <a:solidFill>
                  <a:srgbClr val="C00000"/>
                </a:solidFill>
              </a:rPr>
              <a:t>Андрюша-201</a:t>
            </a:r>
            <a:r>
              <a:rPr lang="en-US" sz="2800" dirty="0" smtClean="0">
                <a:solidFill>
                  <a:srgbClr val="C00000"/>
                </a:solidFill>
              </a:rPr>
              <a:t>4</a:t>
            </a:r>
            <a:r>
              <a:rPr lang="ru-RU" sz="2800" dirty="0" smtClean="0">
                <a:solidFill>
                  <a:srgbClr val="C00000"/>
                </a:solidFill>
              </a:rPr>
              <a:t>»</a:t>
            </a: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конкурс для юных талантов в области искусства </a:t>
            </a: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1600" dirty="0" smtClean="0">
                <a:solidFill>
                  <a:srgbClr val="C00000"/>
                </a:solidFill>
              </a:rPr>
              <a:t>январь-март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99992" y="2132856"/>
            <a:ext cx="3240360" cy="3528392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1800" dirty="0" smtClean="0"/>
              <a:t>В конкурсе приняли участие </a:t>
            </a:r>
            <a:r>
              <a:rPr lang="ru-RU" sz="1800" dirty="0" smtClean="0">
                <a:solidFill>
                  <a:srgbClr val="E60000"/>
                </a:solidFill>
              </a:rPr>
              <a:t>1</a:t>
            </a:r>
            <a:r>
              <a:rPr lang="en-US" sz="1800" dirty="0" smtClean="0">
                <a:solidFill>
                  <a:srgbClr val="E60000"/>
                </a:solidFill>
              </a:rPr>
              <a:t>866</a:t>
            </a:r>
            <a:r>
              <a:rPr lang="ru-RU" sz="1800" dirty="0" smtClean="0"/>
              <a:t> </a:t>
            </a:r>
            <a:r>
              <a:rPr lang="ru-RU" sz="1800" dirty="0" smtClean="0"/>
              <a:t>детей из </a:t>
            </a:r>
            <a:r>
              <a:rPr lang="ru-RU" sz="1800" dirty="0" smtClean="0">
                <a:solidFill>
                  <a:srgbClr val="C00000"/>
                </a:solidFill>
              </a:rPr>
              <a:t>4</a:t>
            </a:r>
            <a:r>
              <a:rPr lang="en-US" sz="1800" dirty="0" smtClean="0">
                <a:solidFill>
                  <a:srgbClr val="C00000"/>
                </a:solidFill>
              </a:rPr>
              <a:t>6</a:t>
            </a:r>
            <a:r>
              <a:rPr lang="ru-RU" sz="1800" dirty="0" smtClean="0"/>
              <a:t> </a:t>
            </a:r>
            <a:r>
              <a:rPr lang="ru-RU" sz="1800" dirty="0" smtClean="0"/>
              <a:t>населенных пунктов, в т.ч. ребята из </a:t>
            </a:r>
            <a:r>
              <a:rPr lang="en-US" sz="1800" dirty="0" smtClean="0">
                <a:solidFill>
                  <a:srgbClr val="C00000"/>
                </a:solidFill>
              </a:rPr>
              <a:t>11</a:t>
            </a:r>
            <a:r>
              <a:rPr lang="ru-RU" sz="1800" dirty="0" smtClean="0"/>
              <a:t>-</a:t>
            </a:r>
            <a:r>
              <a:rPr lang="ru-RU" sz="1800" dirty="0" err="1" smtClean="0"/>
              <a:t>ти</a:t>
            </a:r>
            <a:r>
              <a:rPr lang="ru-RU" sz="1800" dirty="0" smtClean="0"/>
              <a:t> </a:t>
            </a:r>
            <a:r>
              <a:rPr lang="ru-RU" sz="1800" dirty="0" smtClean="0"/>
              <a:t>учреждений социальной сферы  </a:t>
            </a:r>
          </a:p>
          <a:p>
            <a:pPr>
              <a:buFont typeface="Arial" pitchFamily="34" charset="0"/>
              <a:buChar char="•"/>
            </a:pPr>
            <a:r>
              <a:rPr lang="ru-RU" sz="1800" dirty="0" smtClean="0"/>
              <a:t>В жюри вошли деятели искусства и культуры мирового масштаба из Москвы, председатель жюри - народный артист России </a:t>
            </a:r>
            <a:r>
              <a:rPr lang="ru-RU" sz="1800" dirty="0" err="1" smtClean="0"/>
              <a:t>Андрис</a:t>
            </a:r>
            <a:r>
              <a:rPr lang="ru-RU" sz="1800" dirty="0" smtClean="0"/>
              <a:t> </a:t>
            </a:r>
            <a:r>
              <a:rPr lang="ru-RU" sz="1800" dirty="0" err="1" smtClean="0"/>
              <a:t>Лиепа</a:t>
            </a:r>
            <a:r>
              <a:rPr lang="ru-RU" sz="1800" dirty="0" smtClean="0"/>
              <a:t>. </a:t>
            </a:r>
          </a:p>
        </p:txBody>
      </p:sp>
      <p:pic>
        <p:nvPicPr>
          <p:cNvPr id="6" name="Содержимое 5" descr="DSC0154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204864"/>
            <a:ext cx="3901440" cy="2599944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352928" cy="1008112"/>
          </a:xfrm>
        </p:spPr>
        <p:txBody>
          <a:bodyPr>
            <a:normAutofit/>
          </a:bodyPr>
          <a:lstStyle/>
          <a:p>
            <a:pPr algn="r"/>
            <a:r>
              <a:rPr lang="en-US" sz="2800" dirty="0" smtClean="0">
                <a:solidFill>
                  <a:srgbClr val="C00000"/>
                </a:solidFill>
              </a:rPr>
              <a:t>V</a:t>
            </a:r>
            <a:r>
              <a:rPr lang="ru-RU" sz="2800" dirty="0" smtClean="0">
                <a:solidFill>
                  <a:srgbClr val="C00000"/>
                </a:solidFill>
              </a:rPr>
              <a:t>Премия </a:t>
            </a:r>
            <a:r>
              <a:rPr lang="ru-RU" sz="2800" dirty="0" smtClean="0">
                <a:solidFill>
                  <a:srgbClr val="C00000"/>
                </a:solidFill>
              </a:rPr>
              <a:t>«</a:t>
            </a:r>
            <a:r>
              <a:rPr lang="ru-RU" sz="2800" dirty="0" smtClean="0">
                <a:solidFill>
                  <a:srgbClr val="C00000"/>
                </a:solidFill>
              </a:rPr>
              <a:t>Андрюша-2014»</a:t>
            </a: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конкурс </a:t>
            </a:r>
            <a:r>
              <a:rPr lang="ru-RU" sz="1600" dirty="0" smtClean="0">
                <a:solidFill>
                  <a:srgbClr val="C00000"/>
                </a:solidFill>
              </a:rPr>
              <a:t>январь-март</a:t>
            </a:r>
            <a:endParaRPr lang="ru-RU" sz="1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27984" y="2276872"/>
            <a:ext cx="3456384" cy="3816424"/>
          </a:xfrm>
        </p:spPr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/>
              <a:t>По итогам конкурса было выбрано </a:t>
            </a:r>
            <a:r>
              <a:rPr lang="en-US" sz="2400" dirty="0" smtClean="0">
                <a:solidFill>
                  <a:srgbClr val="C00000"/>
                </a:solidFill>
              </a:rPr>
              <a:t>7</a:t>
            </a:r>
            <a:r>
              <a:rPr lang="ru-RU" sz="2400" dirty="0" smtClean="0"/>
              <a:t> </a:t>
            </a:r>
            <a:r>
              <a:rPr lang="ru-RU" sz="2400" dirty="0" smtClean="0"/>
              <a:t>лауреатов </a:t>
            </a:r>
            <a:r>
              <a:rPr lang="ru-RU" sz="2400" dirty="0" smtClean="0"/>
              <a:t>(</a:t>
            </a:r>
            <a:r>
              <a:rPr lang="ru-RU" sz="2400" dirty="0" smtClean="0">
                <a:solidFill>
                  <a:srgbClr val="C00000"/>
                </a:solidFill>
              </a:rPr>
              <a:t>среди них 3 коллектива и 4 персональных участника</a:t>
            </a:r>
            <a:r>
              <a:rPr lang="ru-RU" sz="2400" dirty="0" smtClean="0"/>
              <a:t>), </a:t>
            </a:r>
            <a:r>
              <a:rPr lang="ru-RU" sz="2400" dirty="0" smtClean="0"/>
              <a:t>в «Золотой фонд»  вошли </a:t>
            </a:r>
            <a:r>
              <a:rPr lang="ru-RU" sz="2400" dirty="0" smtClean="0">
                <a:solidFill>
                  <a:srgbClr val="E60000"/>
                </a:solidFill>
              </a:rPr>
              <a:t>59</a:t>
            </a:r>
            <a:r>
              <a:rPr lang="ru-RU" sz="2400" dirty="0" smtClean="0"/>
              <a:t> участника; 1 Гран-при, 12 обладателей специальных призов; 1 Приз зрительских симпатий, награждено 7 преподавателей.</a:t>
            </a:r>
            <a:endParaRPr lang="ru-RU" sz="2400" dirty="0" smtClean="0"/>
          </a:p>
          <a:p>
            <a:endParaRPr lang="ru-RU" dirty="0"/>
          </a:p>
        </p:txBody>
      </p:sp>
      <p:pic>
        <p:nvPicPr>
          <p:cNvPr id="6" name="Содержимое 5" descr="040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556792"/>
            <a:ext cx="3901440" cy="2599944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9" name="Рисунок 8" descr="0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98475">
            <a:off x="98673" y="4233056"/>
            <a:ext cx="2785604" cy="1856344"/>
          </a:xfrm>
          <a:prstGeom prst="rect">
            <a:avLst/>
          </a:prstGeom>
        </p:spPr>
      </p:pic>
      <p:pic>
        <p:nvPicPr>
          <p:cNvPr id="10" name="Рисунок 9" descr="0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4797152"/>
            <a:ext cx="1993867" cy="1328725"/>
          </a:xfrm>
          <a:prstGeom prst="rect">
            <a:avLst/>
          </a:prstGeom>
        </p:spPr>
      </p:pic>
      <p:pic>
        <p:nvPicPr>
          <p:cNvPr id="12" name="Рисунок 11" descr="0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19952">
            <a:off x="2001862" y="486277"/>
            <a:ext cx="1822817" cy="1214737"/>
          </a:xfrm>
          <a:prstGeom prst="rect">
            <a:avLst/>
          </a:prstGeom>
        </p:spPr>
      </p:pic>
      <p:pic>
        <p:nvPicPr>
          <p:cNvPr id="11" name="Рисунок 10" descr="08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260648"/>
            <a:ext cx="1914738" cy="1275992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3562</TotalTime>
  <Words>1077</Words>
  <Application>Microsoft Office PowerPoint</Application>
  <PresentationFormat>Экран (4:3)</PresentationFormat>
  <Paragraphs>128</Paragraphs>
  <Slides>34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Изящная</vt:lpstr>
      <vt:lpstr>Годовой отчет Детского Благотворительного фонда «Андрюша»</vt:lpstr>
      <vt:lpstr>ДЕТСКИЙ БЛАГОТВОРИТЕЛЬНЫЙ ФОНД В ПОДДЕРЖКУ ТАЛАНТЛИВЫХ ДЕТЕЙ «АНДРЮША» ИМЕНИ АНДРЕЯ ЖАБОТИНСКОГО </vt:lpstr>
      <vt:lpstr>Основная цель Фонда — адресная помощь юным талантам, живущим на Южном Урале. </vt:lpstr>
      <vt:lpstr>Проекты в 2014 году</vt:lpstr>
      <vt:lpstr>В 2014 году состоялись:</vt:lpstr>
      <vt:lpstr>итоги</vt:lpstr>
      <vt:lpstr>V Юбилейная Премия «Андрюша-2014»</vt:lpstr>
      <vt:lpstr>VПремия «Андрюша-2014» конкурс для юных талантов в области искусства  январь-март</vt:lpstr>
      <vt:lpstr>VПремия «Андрюша-2014» конкурс январь-март</vt:lpstr>
      <vt:lpstr>VПремия «Андрюша-2014» гала-концерт</vt:lpstr>
      <vt:lpstr>VПремия «Андрюша-2014» гала-концерт</vt:lpstr>
      <vt:lpstr>VПремия «Андрюша-2014» гала-концерт</vt:lpstr>
      <vt:lpstr>VПремия «Андрюша-2014» гала-концерт</vt:lpstr>
      <vt:lpstr>VПремия «Андрюша-2014» гала-концерт</vt:lpstr>
      <vt:lpstr>VПремия «Андрюша-2014» гала-концерт</vt:lpstr>
      <vt:lpstr>Призовые поездки</vt:lpstr>
      <vt:lpstr>Награды VПремии «Андрюша-2014»</vt:lpstr>
      <vt:lpstr>Призовые поездки</vt:lpstr>
      <vt:lpstr>Призовые поездки</vt:lpstr>
      <vt:lpstr>Призовые поездки</vt:lpstr>
      <vt:lpstr>Призовые поездки</vt:lpstr>
      <vt:lpstr>Призовые поездки</vt:lpstr>
      <vt:lpstr>Призовые поездки</vt:lpstr>
      <vt:lpstr>Награды педагогам лауреатов</vt:lpstr>
      <vt:lpstr>Благотворительный литературно-музыкальный спектакль «Память о Солнце», посвященный Анне Ахматовой, с участием  заслуженных артисток России Ольга Кабо и Нины Шацкой </vt:lpstr>
      <vt:lpstr>Благотворительный литературно-музыкальный спектакль «Память о Солнце», посвященный Анне Ахматовой с участием  заслуженных артисток России Ольга Кабо и Нины Шацкой</vt:lpstr>
      <vt:lpstr>Участие в Международном Концерте Мира, посвященном миру без ядерного оружия в Париже (Штаб-квартире ЮНЕСКО)</vt:lpstr>
      <vt:lpstr>Участие в Международном Концерте Мира, посвященном миру без ядерного оружия в Париже (Штаб-квартире ЮНЕСКО)</vt:lpstr>
      <vt:lpstr>Обучение в Школе вокального мастерства Елены Образцовой</vt:lpstr>
      <vt:lpstr>Концерт «Звездочки фонда «Андрюша» - родному городу!»</vt:lpstr>
      <vt:lpstr>Участие в городских и областных благотворительных мероприятиях </vt:lpstr>
      <vt:lpstr>Спасибо!</vt:lpstr>
      <vt:lpstr>Финансовый отчет</vt:lpstr>
      <vt:lpstr>Финансовый отчет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Фонд</dc:creator>
  <cp:lastModifiedBy>Фонд</cp:lastModifiedBy>
  <cp:revision>345</cp:revision>
  <dcterms:created xsi:type="dcterms:W3CDTF">2014-04-28T07:44:33Z</dcterms:created>
  <dcterms:modified xsi:type="dcterms:W3CDTF">2015-07-15T07:51:37Z</dcterms:modified>
</cp:coreProperties>
</file>